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444" r:id="rId6"/>
  </p:sldIdLst>
  <p:sldSz cx="9144000" cy="5143500" type="screen16x9"/>
  <p:notesSz cx="6797675" cy="9926638"/>
  <p:defaultTextStyle>
    <a:defPPr>
      <a:defRPr lang="nb-NO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C9"/>
    <a:srgbClr val="FFD89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65" autoAdjust="0"/>
    <p:restoredTop sz="94826" autoAdjust="0"/>
  </p:normalViewPr>
  <p:slideViewPr>
    <p:cSldViewPr snapToGrid="0">
      <p:cViewPr varScale="1">
        <p:scale>
          <a:sx n="83" d="100"/>
          <a:sy n="83" d="100"/>
        </p:scale>
        <p:origin x="604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65B58D-2151-4B98-B80F-F522FA50F32E}" type="datetimeFigureOut">
              <a:rPr lang="nb-NO" smtClean="0"/>
              <a:t>14. apr 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6064C-9B72-4E58-88DD-8350A6F017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9835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96064C-9B72-4E58-88DD-8350A6F0176A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8214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0056" y="1584198"/>
            <a:ext cx="7886700" cy="245559"/>
          </a:xfrm>
        </p:spPr>
        <p:txBody>
          <a:bodyPr/>
          <a:lstStyle>
            <a:lvl1pPr marL="0" indent="0">
              <a:buNone/>
              <a:defRPr/>
            </a:lvl1pPr>
            <a:lvl2pPr marL="198000" indent="0">
              <a:buNone/>
              <a:defRPr/>
            </a:lvl2pPr>
            <a:lvl3pPr marL="396000" indent="0">
              <a:buNone/>
              <a:defRPr/>
            </a:lvl3pPr>
            <a:lvl4pPr marL="594000" indent="0">
              <a:buNone/>
              <a:defRPr/>
            </a:lvl4pPr>
            <a:lvl5pPr marL="792000" indent="0">
              <a:buNone/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51F3-9B16-40C6-B209-3688FC9C95F6}" type="datetimeFigureOut">
              <a:rPr lang="nb-NO" smtClean="0"/>
              <a:t>14. apr 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360045" y="2016252"/>
            <a:ext cx="8453857" cy="23906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en-US"/>
          </a:p>
        </p:txBody>
      </p:sp>
      <p:sp>
        <p:nvSpPr>
          <p:cNvPr id="10" name="Plassholder for tekst 8"/>
          <p:cNvSpPr>
            <a:spLocks noGrp="1"/>
          </p:cNvSpPr>
          <p:nvPr>
            <p:ph type="body" sz="quarter" idx="14" hasCustomPrompt="1"/>
          </p:nvPr>
        </p:nvSpPr>
        <p:spPr>
          <a:xfrm>
            <a:off x="4991100" y="4446556"/>
            <a:ext cx="3763963" cy="154305"/>
          </a:xfrm>
        </p:spPr>
        <p:txBody>
          <a:bodyPr>
            <a:normAutofit/>
          </a:bodyPr>
          <a:lstStyle>
            <a:lvl1pPr marL="0" indent="0" algn="r">
              <a:buNone/>
              <a:defRPr sz="900"/>
            </a:lvl1pPr>
          </a:lstStyle>
          <a:p>
            <a:pPr lvl="0"/>
            <a:r>
              <a:rPr lang="en-US" dirty="0" err="1"/>
              <a:t>Bildetekst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763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nings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083" y="351277"/>
            <a:ext cx="8433668" cy="4439210"/>
          </a:xfrm>
          <a:prstGeom prst="rect">
            <a:avLst/>
          </a:prstGeom>
        </p:spPr>
      </p:pic>
      <p:sp>
        <p:nvSpPr>
          <p:cNvPr id="6" name="TekstSylinder 5"/>
          <p:cNvSpPr txBox="1"/>
          <p:nvPr userDrawn="1"/>
        </p:nvSpPr>
        <p:spPr>
          <a:xfrm>
            <a:off x="2926080" y="4176522"/>
            <a:ext cx="329184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spc="380" baseline="0" dirty="0">
                <a:solidFill>
                  <a:schemeClr val="bg1"/>
                </a:solidFill>
              </a:rPr>
              <a:t>www.vannportalen.no</a:t>
            </a:r>
          </a:p>
        </p:txBody>
      </p:sp>
    </p:spTree>
    <p:extLst>
      <p:ext uri="{BB962C8B-B14F-4D97-AF65-F5344CB8AC3E}">
        <p14:creationId xmlns:p14="http://schemas.microsoft.com/office/powerpoint/2010/main" val="3574680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51F3-9B16-40C6-B209-3688FC9C95F6}" type="datetimeFigureOut">
              <a:rPr lang="nb-NO" smtClean="0"/>
              <a:t>14. apr 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80477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51F3-9B16-40C6-B209-3688FC9C95F6}" type="datetimeFigureOut">
              <a:rPr lang="nb-NO" smtClean="0"/>
              <a:t>14. apr 2020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840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51F3-9B16-40C6-B209-3688FC9C95F6}" type="datetimeFigureOut">
              <a:rPr lang="nb-NO" smtClean="0"/>
              <a:t>14. apr 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2558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/m under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0056" y="1473391"/>
            <a:ext cx="7920990" cy="2847149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51F3-9B16-40C6-B209-3688FC9C95F6}" type="datetimeFigureOut">
              <a:rPr lang="nb-NO" smtClean="0"/>
              <a:t>14. apr 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13"/>
          </p:nvPr>
        </p:nvSpPr>
        <p:spPr>
          <a:xfrm>
            <a:off x="449263" y="1224153"/>
            <a:ext cx="7921625" cy="2492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400146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sides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51F3-9B16-40C6-B209-3688FC9C95F6}" type="datetimeFigureOut">
              <a:rPr lang="nb-NO" smtClean="0"/>
              <a:t>14. apr 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bilde 6"/>
          <p:cNvSpPr>
            <a:spLocks noGrp="1"/>
          </p:cNvSpPr>
          <p:nvPr>
            <p:ph type="pic" sz="quarter" idx="13"/>
          </p:nvPr>
        </p:nvSpPr>
        <p:spPr>
          <a:xfrm>
            <a:off x="360045" y="378047"/>
            <a:ext cx="8453857" cy="4032504"/>
          </a:xfrm>
          <a:prstGeom prst="rect">
            <a:avLst/>
          </a:prstGeom>
          <a:solidFill>
            <a:schemeClr val="accent1"/>
          </a:solidFill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en-US"/>
          </a:p>
        </p:txBody>
      </p:sp>
      <p:sp>
        <p:nvSpPr>
          <p:cNvPr id="10" name="Plassholder for tekst 8"/>
          <p:cNvSpPr>
            <a:spLocks noGrp="1"/>
          </p:cNvSpPr>
          <p:nvPr>
            <p:ph type="body" sz="quarter" idx="14" hasCustomPrompt="1"/>
          </p:nvPr>
        </p:nvSpPr>
        <p:spPr>
          <a:xfrm>
            <a:off x="4991100" y="4446556"/>
            <a:ext cx="3763963" cy="154305"/>
          </a:xfrm>
        </p:spPr>
        <p:txBody>
          <a:bodyPr>
            <a:normAutofit/>
          </a:bodyPr>
          <a:lstStyle>
            <a:lvl1pPr marL="0" indent="0" algn="r">
              <a:buNone/>
              <a:defRPr sz="900"/>
            </a:lvl1pPr>
          </a:lstStyle>
          <a:p>
            <a:pPr lvl="0"/>
            <a:r>
              <a:rPr lang="en-US" dirty="0" err="1"/>
              <a:t>Bildetekst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038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&amp;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0056" y="1224153"/>
            <a:ext cx="3960495" cy="3096387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51F3-9B16-40C6-B209-3688FC9C95F6}" type="datetimeFigureOut">
              <a:rPr lang="nb-NO" smtClean="0"/>
              <a:t>14. apr 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4867809" y="1141343"/>
            <a:ext cx="3906488" cy="3294412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en-US"/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4" hasCustomPrompt="1"/>
          </p:nvPr>
        </p:nvSpPr>
        <p:spPr>
          <a:xfrm>
            <a:off x="4991100" y="4446556"/>
            <a:ext cx="3763963" cy="154305"/>
          </a:xfrm>
        </p:spPr>
        <p:txBody>
          <a:bodyPr>
            <a:normAutofit/>
          </a:bodyPr>
          <a:lstStyle>
            <a:lvl1pPr marL="0" indent="0" algn="r">
              <a:buNone/>
              <a:defRPr sz="900"/>
            </a:lvl1pPr>
          </a:lstStyle>
          <a:p>
            <a:pPr lvl="0"/>
            <a:r>
              <a:rPr lang="en-US" dirty="0" err="1"/>
              <a:t>Bildetekst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735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&amp;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51F3-9B16-40C6-B209-3688FC9C95F6}" type="datetimeFigureOut">
              <a:rPr lang="nb-NO" smtClean="0"/>
              <a:t>14. apr 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360045" y="1134142"/>
            <a:ext cx="8414252" cy="3294412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en-US"/>
          </a:p>
        </p:txBody>
      </p:sp>
      <p:sp>
        <p:nvSpPr>
          <p:cNvPr id="7" name="Plassholder for tekst 8"/>
          <p:cNvSpPr>
            <a:spLocks noGrp="1"/>
          </p:cNvSpPr>
          <p:nvPr>
            <p:ph type="body" sz="quarter" idx="14" hasCustomPrompt="1"/>
          </p:nvPr>
        </p:nvSpPr>
        <p:spPr>
          <a:xfrm>
            <a:off x="4991100" y="4446556"/>
            <a:ext cx="3763963" cy="154305"/>
          </a:xfrm>
        </p:spPr>
        <p:txBody>
          <a:bodyPr>
            <a:normAutofit/>
          </a:bodyPr>
          <a:lstStyle>
            <a:lvl1pPr marL="0" indent="0" algn="r">
              <a:buNone/>
              <a:defRPr sz="900"/>
            </a:lvl1pPr>
          </a:lstStyle>
          <a:p>
            <a:pPr lvl="0"/>
            <a:r>
              <a:rPr lang="en-US" dirty="0" err="1"/>
              <a:t>Bildetekst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790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51F3-9B16-40C6-B209-3688FC9C95F6}" type="datetimeFigureOut">
              <a:rPr lang="nb-NO" smtClean="0"/>
              <a:t>14. apr 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411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0057" y="1224153"/>
            <a:ext cx="3780473" cy="3096387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68621" y="1224153"/>
            <a:ext cx="3780473" cy="3096387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51F3-9B16-40C6-B209-3688FC9C95F6}" type="datetimeFigureOut">
              <a:rPr lang="nb-NO" smtClean="0"/>
              <a:t>14. apr 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1327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0055" y="1224153"/>
            <a:ext cx="3780473" cy="540068"/>
          </a:xfrm>
        </p:spPr>
        <p:txBody>
          <a:bodyPr anchor="t" anchorCtr="0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0055" y="1764221"/>
            <a:ext cx="3780473" cy="255632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68621" y="1224153"/>
            <a:ext cx="3780473" cy="540068"/>
          </a:xfrm>
        </p:spPr>
        <p:txBody>
          <a:bodyPr anchor="t" anchorCtr="0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68621" y="1764221"/>
            <a:ext cx="3780473" cy="255632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51F3-9B16-40C6-B209-3688FC9C95F6}" type="datetimeFigureOut">
              <a:rPr lang="nb-NO" smtClean="0"/>
              <a:t>14. apr 2020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663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0055" y="261256"/>
            <a:ext cx="7920990" cy="59166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0056" y="1224153"/>
            <a:ext cx="7920990" cy="309638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53027" y="4874624"/>
            <a:ext cx="634666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983651F3-9B16-40C6-B209-3688FC9C95F6}" type="datetimeFigureOut">
              <a:rPr lang="nb-NO" smtClean="0"/>
              <a:pPr/>
              <a:t>14. apr 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780674" y="4874624"/>
            <a:ext cx="5582653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49636" y="4874624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12" name="Bilde 11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045" y="4554569"/>
            <a:ext cx="8418593" cy="315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857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0" r:id="rId2"/>
    <p:sldLayoutId id="2147483661" r:id="rId3"/>
    <p:sldLayoutId id="2147483656" r:id="rId4"/>
    <p:sldLayoutId id="2147483658" r:id="rId5"/>
    <p:sldLayoutId id="2147483659" r:id="rId6"/>
    <p:sldLayoutId id="2147483651" r:id="rId7"/>
    <p:sldLayoutId id="2147483652" r:id="rId8"/>
    <p:sldLayoutId id="2147483653" r:id="rId9"/>
    <p:sldLayoutId id="2147483660" r:id="rId10"/>
    <p:sldLayoutId id="2147483654" r:id="rId11"/>
    <p:sldLayoutId id="21474836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98000" indent="-198000" algn="l" defTabSz="685800" rtl="0" eaLnBrk="1" latinLnBrk="0" hangingPunct="1">
        <a:lnSpc>
          <a:spcPct val="90000"/>
        </a:lnSpc>
        <a:spcBef>
          <a:spcPts val="750"/>
        </a:spcBef>
        <a:buClr>
          <a:schemeClr val="tx2"/>
        </a:buClr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96000" indent="-198000" algn="l" defTabSz="685800" rtl="0" eaLnBrk="1" latinLnBrk="0" hangingPunct="1">
        <a:lnSpc>
          <a:spcPct val="90000"/>
        </a:lnSpc>
        <a:spcBef>
          <a:spcPts val="375"/>
        </a:spcBef>
        <a:buClr>
          <a:schemeClr val="tx2"/>
        </a:buClr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94000" indent="-198000" algn="l" defTabSz="685800" rtl="0" eaLnBrk="1" latinLnBrk="0" hangingPunct="1">
        <a:lnSpc>
          <a:spcPct val="90000"/>
        </a:lnSpc>
        <a:spcBef>
          <a:spcPts val="375"/>
        </a:spcBef>
        <a:buClr>
          <a:schemeClr val="tx2"/>
        </a:buClr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92000" indent="-198000" algn="l" defTabSz="685800" rtl="0" eaLnBrk="1" latinLnBrk="0" hangingPunct="1">
        <a:lnSpc>
          <a:spcPct val="90000"/>
        </a:lnSpc>
        <a:spcBef>
          <a:spcPts val="375"/>
        </a:spcBef>
        <a:buClr>
          <a:schemeClr val="tx2"/>
        </a:buClr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90000" indent="-198000" algn="l" defTabSz="685800" rtl="0" eaLnBrk="1" latinLnBrk="0" hangingPunct="1">
        <a:lnSpc>
          <a:spcPct val="90000"/>
        </a:lnSpc>
        <a:spcBef>
          <a:spcPts val="375"/>
        </a:spcBef>
        <a:buClr>
          <a:schemeClr val="tx2"/>
        </a:buClr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4">
            <a:extLst>
              <a:ext uri="{FF2B5EF4-FFF2-40B4-BE49-F238E27FC236}">
                <a16:creationId xmlns:a16="http://schemas.microsoft.com/office/drawing/2014/main" id="{F9ED1D0F-ECEB-481B-9BE6-7F50FBF88274}"/>
              </a:ext>
            </a:extLst>
          </p:cNvPr>
          <p:cNvSpPr txBox="1">
            <a:spLocks/>
          </p:cNvSpPr>
          <p:nvPr/>
        </p:nvSpPr>
        <p:spPr>
          <a:xfrm>
            <a:off x="1" y="69748"/>
            <a:ext cx="9143999" cy="58332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b-NO" sz="2800" b="1" dirty="0">
                <a:latin typeface="Calibri" panose="020F0502020204030204" pitchFamily="34" charset="0"/>
                <a:cs typeface="Calibri" panose="020F0502020204030204" pitchFamily="34" charset="0"/>
              </a:rPr>
              <a:t>Foreløpig justert rammeplan 2020-2022</a:t>
            </a:r>
          </a:p>
          <a:p>
            <a:pPr algn="ctr"/>
            <a:r>
              <a:rPr lang="nb-NO" sz="800" b="1" i="1" dirty="0">
                <a:latin typeface="Calibri" panose="020F0502020204030204" pitchFamily="34" charset="0"/>
                <a:cs typeface="Calibri" panose="020F0502020204030204" pitchFamily="34" charset="0"/>
              </a:rPr>
              <a:t>versjon 30. mars 2020</a:t>
            </a:r>
          </a:p>
        </p:txBody>
      </p:sp>
      <p:graphicFrame>
        <p:nvGraphicFramePr>
          <p:cNvPr id="18" name="Tabell 18">
            <a:extLst>
              <a:ext uri="{FF2B5EF4-FFF2-40B4-BE49-F238E27FC236}">
                <a16:creationId xmlns:a16="http://schemas.microsoft.com/office/drawing/2014/main" id="{F37584C2-0C46-45EE-BD47-0CB3E37A77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430192"/>
              </p:ext>
            </p:extLst>
          </p:nvPr>
        </p:nvGraphicFramePr>
        <p:xfrm>
          <a:off x="368595" y="649177"/>
          <a:ext cx="8343008" cy="388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876">
                  <a:extLst>
                    <a:ext uri="{9D8B030D-6E8A-4147-A177-3AD203B41FA5}">
                      <a16:colId xmlns:a16="http://schemas.microsoft.com/office/drawing/2014/main" val="547314409"/>
                    </a:ext>
                  </a:extLst>
                </a:gridCol>
                <a:gridCol w="1042876">
                  <a:extLst>
                    <a:ext uri="{9D8B030D-6E8A-4147-A177-3AD203B41FA5}">
                      <a16:colId xmlns:a16="http://schemas.microsoft.com/office/drawing/2014/main" val="1928140803"/>
                    </a:ext>
                  </a:extLst>
                </a:gridCol>
                <a:gridCol w="1042876">
                  <a:extLst>
                    <a:ext uri="{9D8B030D-6E8A-4147-A177-3AD203B41FA5}">
                      <a16:colId xmlns:a16="http://schemas.microsoft.com/office/drawing/2014/main" val="798022424"/>
                    </a:ext>
                  </a:extLst>
                </a:gridCol>
                <a:gridCol w="1042876">
                  <a:extLst>
                    <a:ext uri="{9D8B030D-6E8A-4147-A177-3AD203B41FA5}">
                      <a16:colId xmlns:a16="http://schemas.microsoft.com/office/drawing/2014/main" val="2337382567"/>
                    </a:ext>
                  </a:extLst>
                </a:gridCol>
                <a:gridCol w="1042876">
                  <a:extLst>
                    <a:ext uri="{9D8B030D-6E8A-4147-A177-3AD203B41FA5}">
                      <a16:colId xmlns:a16="http://schemas.microsoft.com/office/drawing/2014/main" val="4003944262"/>
                    </a:ext>
                  </a:extLst>
                </a:gridCol>
                <a:gridCol w="1042876">
                  <a:extLst>
                    <a:ext uri="{9D8B030D-6E8A-4147-A177-3AD203B41FA5}">
                      <a16:colId xmlns:a16="http://schemas.microsoft.com/office/drawing/2014/main" val="978223824"/>
                    </a:ext>
                  </a:extLst>
                </a:gridCol>
                <a:gridCol w="1042876">
                  <a:extLst>
                    <a:ext uri="{9D8B030D-6E8A-4147-A177-3AD203B41FA5}">
                      <a16:colId xmlns:a16="http://schemas.microsoft.com/office/drawing/2014/main" val="1585822734"/>
                    </a:ext>
                  </a:extLst>
                </a:gridCol>
                <a:gridCol w="1042876">
                  <a:extLst>
                    <a:ext uri="{9D8B030D-6E8A-4147-A177-3AD203B41FA5}">
                      <a16:colId xmlns:a16="http://schemas.microsoft.com/office/drawing/2014/main" val="2012180879"/>
                    </a:ext>
                  </a:extLst>
                </a:gridCol>
              </a:tblGrid>
              <a:tr h="286813">
                <a:tc>
                  <a:txBody>
                    <a:bodyPr/>
                    <a:lstStyle/>
                    <a:p>
                      <a:pPr algn="ctr"/>
                      <a:r>
                        <a:rPr lang="nb-NO" sz="900" dirty="0">
                          <a:solidFill>
                            <a:schemeClr val="bg1"/>
                          </a:solidFill>
                        </a:rPr>
                        <a:t>1. apr – 30. juni</a:t>
                      </a:r>
                    </a:p>
                    <a:p>
                      <a:pPr algn="ctr"/>
                      <a:r>
                        <a:rPr lang="nb-NO" sz="900" dirty="0">
                          <a:solidFill>
                            <a:schemeClr val="bg1"/>
                          </a:solidFill>
                        </a:rPr>
                        <a:t>2020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dirty="0">
                          <a:solidFill>
                            <a:schemeClr val="bg1"/>
                          </a:solidFill>
                        </a:rPr>
                        <a:t>1. juli – 30. </a:t>
                      </a:r>
                      <a:r>
                        <a:rPr lang="nb-NO" sz="900" dirty="0" err="1">
                          <a:solidFill>
                            <a:schemeClr val="bg1"/>
                          </a:solidFill>
                        </a:rPr>
                        <a:t>sep</a:t>
                      </a:r>
                      <a:endParaRPr lang="nb-NO" sz="9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nb-NO" sz="900" dirty="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dirty="0">
                          <a:solidFill>
                            <a:schemeClr val="bg1"/>
                          </a:solidFill>
                        </a:rPr>
                        <a:t>1. okt – 31. des</a:t>
                      </a:r>
                    </a:p>
                    <a:p>
                      <a:pPr algn="ctr"/>
                      <a:r>
                        <a:rPr lang="nb-NO" sz="900" dirty="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dirty="0">
                          <a:solidFill>
                            <a:schemeClr val="bg1"/>
                          </a:solidFill>
                        </a:rPr>
                        <a:t>1. jan – 31. </a:t>
                      </a:r>
                      <a:r>
                        <a:rPr lang="nb-NO" sz="900" dirty="0" err="1">
                          <a:solidFill>
                            <a:schemeClr val="bg1"/>
                          </a:solidFill>
                        </a:rPr>
                        <a:t>mar</a:t>
                      </a:r>
                      <a:r>
                        <a:rPr lang="nb-NO" sz="900" dirty="0">
                          <a:solidFill>
                            <a:schemeClr val="bg1"/>
                          </a:solidFill>
                        </a:rPr>
                        <a:t>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dirty="0">
                          <a:solidFill>
                            <a:schemeClr val="bg1"/>
                          </a:solidFill>
                        </a:rPr>
                        <a:t>1. apr – 30. juni</a:t>
                      </a:r>
                    </a:p>
                    <a:p>
                      <a:pPr algn="ctr"/>
                      <a:r>
                        <a:rPr lang="nb-NO" sz="900" dirty="0">
                          <a:solidFill>
                            <a:schemeClr val="bg1"/>
                          </a:solidFill>
                        </a:rPr>
                        <a:t>2021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dirty="0">
                          <a:solidFill>
                            <a:schemeClr val="bg1"/>
                          </a:solidFill>
                        </a:rPr>
                        <a:t>1. juli – 30. </a:t>
                      </a:r>
                      <a:r>
                        <a:rPr lang="nb-NO" sz="900" dirty="0" err="1">
                          <a:solidFill>
                            <a:schemeClr val="bg1"/>
                          </a:solidFill>
                        </a:rPr>
                        <a:t>sep</a:t>
                      </a:r>
                      <a:endParaRPr lang="nb-NO" sz="9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nb-NO" sz="900" dirty="0">
                          <a:solidFill>
                            <a:schemeClr val="bg1"/>
                          </a:solidFill>
                        </a:rPr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dirty="0">
                          <a:solidFill>
                            <a:schemeClr val="bg1"/>
                          </a:solidFill>
                        </a:rPr>
                        <a:t>1. okt – 31. des</a:t>
                      </a:r>
                    </a:p>
                    <a:p>
                      <a:pPr algn="ctr"/>
                      <a:r>
                        <a:rPr lang="nb-NO" sz="900" dirty="0">
                          <a:solidFill>
                            <a:schemeClr val="bg1"/>
                          </a:solidFill>
                        </a:rPr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dirty="0">
                          <a:solidFill>
                            <a:schemeClr val="bg1"/>
                          </a:solidFill>
                        </a:rPr>
                        <a:t>1. jan – 22. </a:t>
                      </a:r>
                      <a:r>
                        <a:rPr lang="nb-NO" sz="900" dirty="0" err="1">
                          <a:solidFill>
                            <a:schemeClr val="bg1"/>
                          </a:solidFill>
                        </a:rPr>
                        <a:t>mar</a:t>
                      </a:r>
                      <a:r>
                        <a:rPr lang="nb-NO" sz="900" dirty="0">
                          <a:solidFill>
                            <a:schemeClr val="bg1"/>
                          </a:solidFill>
                        </a:rPr>
                        <a:t>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6529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900" dirty="0"/>
                    </a:p>
                    <a:p>
                      <a:pPr algn="ctr"/>
                      <a:endParaRPr lang="nb-NO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505286"/>
                  </a:ext>
                </a:extLst>
              </a:tr>
            </a:tbl>
          </a:graphicData>
        </a:graphic>
      </p:graphicFrame>
      <p:sp>
        <p:nvSpPr>
          <p:cNvPr id="24" name="Rektangel 23">
            <a:extLst>
              <a:ext uri="{FF2B5EF4-FFF2-40B4-BE49-F238E27FC236}">
                <a16:creationId xmlns:a16="http://schemas.microsoft.com/office/drawing/2014/main" id="{6F5B0900-E304-474E-81CE-A5506188E517}"/>
              </a:ext>
            </a:extLst>
          </p:cNvPr>
          <p:cNvSpPr/>
          <p:nvPr/>
        </p:nvSpPr>
        <p:spPr>
          <a:xfrm>
            <a:off x="369373" y="1099323"/>
            <a:ext cx="3095275" cy="3395625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5" name="TekstSylinder 24">
            <a:extLst>
              <a:ext uri="{FF2B5EF4-FFF2-40B4-BE49-F238E27FC236}">
                <a16:creationId xmlns:a16="http://schemas.microsoft.com/office/drawing/2014/main" id="{381847A2-A2F3-4976-95D2-5636EB61AE5B}"/>
              </a:ext>
            </a:extLst>
          </p:cNvPr>
          <p:cNvSpPr txBox="1"/>
          <p:nvPr/>
        </p:nvSpPr>
        <p:spPr>
          <a:xfrm>
            <a:off x="424805" y="1157580"/>
            <a:ext cx="288324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u="sng" dirty="0"/>
              <a:t>§§ 21 – 27: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/>
              <a:t>Ferdigstille utkast til oppdatert vannforvaltningsplan med tilhørende tiltaksprogram, </a:t>
            </a:r>
            <a:r>
              <a:rPr lang="nb-NO" sz="1000" b="1" i="1" dirty="0"/>
              <a:t>senest 31. desember 2020.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/>
              <a:t>Oppdatere miljømålene for den enkelte vannforekomst (herunder unntak og GØP).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/>
              <a:t>Alle relevante tiltak for å oppfylle miljømålene, overslag over kostnadene .</a:t>
            </a:r>
          </a:p>
          <a:p>
            <a:r>
              <a:rPr lang="nb-NO" sz="1000" i="1" dirty="0"/>
              <a:t>(Status i direktoratsgruppemøtet 28. - 29 april).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/>
              <a:t>Vannreigonmyndighetene koordinerer arbeidet, i samarbeid med vannregionutvalget.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/>
              <a:t>Fylkesmannen er miljøfaglig ansvarlig og rådgiver (kunnskapsgrunnlag, påvirkninger, tilstand).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/>
              <a:t>Sektormyndighetene og kommunene deltar ift påvirkninger og tiltak innenfor sitt ansvarsområde, påser at oppdatering som angår eget ansvarsområde ligger innenfor nasjonale føringer før høring.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/>
              <a:t>Bred medvirkning for alle interesserte.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000" dirty="0"/>
          </a:p>
        </p:txBody>
      </p:sp>
      <p:sp>
        <p:nvSpPr>
          <p:cNvPr id="28" name="Rektangel 27">
            <a:extLst>
              <a:ext uri="{FF2B5EF4-FFF2-40B4-BE49-F238E27FC236}">
                <a16:creationId xmlns:a16="http://schemas.microsoft.com/office/drawing/2014/main" id="{0D1F0661-A6E9-4C4B-93BF-B4EA622E999B}"/>
              </a:ext>
            </a:extLst>
          </p:cNvPr>
          <p:cNvSpPr/>
          <p:nvPr/>
        </p:nvSpPr>
        <p:spPr>
          <a:xfrm>
            <a:off x="3521779" y="1099323"/>
            <a:ext cx="979881" cy="3395625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TekstSylinder 25">
            <a:extLst>
              <a:ext uri="{FF2B5EF4-FFF2-40B4-BE49-F238E27FC236}">
                <a16:creationId xmlns:a16="http://schemas.microsoft.com/office/drawing/2014/main" id="{AFCC0B0D-9EA9-4059-B5DB-E3561FF31434}"/>
              </a:ext>
            </a:extLst>
          </p:cNvPr>
          <p:cNvSpPr txBox="1"/>
          <p:nvPr/>
        </p:nvSpPr>
        <p:spPr>
          <a:xfrm>
            <a:off x="3541286" y="1757706"/>
            <a:ext cx="989252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900" u="sng" dirty="0"/>
              <a:t>§ 28:</a:t>
            </a:r>
          </a:p>
          <a:p>
            <a:r>
              <a:rPr lang="nb-NO" sz="900" dirty="0"/>
              <a:t>Høring av utkast til oppdatert vann-forvaltningsplan med tilhørende tiltaks-program.</a:t>
            </a:r>
          </a:p>
          <a:p>
            <a:endParaRPr lang="nb-NO" sz="900" dirty="0"/>
          </a:p>
          <a:p>
            <a:r>
              <a:rPr lang="nb-NO" sz="900" dirty="0"/>
              <a:t>Høringen avsluttes </a:t>
            </a:r>
            <a:r>
              <a:rPr lang="nb-NO" sz="900" b="1" i="1" dirty="0"/>
              <a:t>senest 31. mars 2021.</a:t>
            </a:r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26184ADC-2886-46BD-BF7B-3B2156405C17}"/>
              </a:ext>
            </a:extLst>
          </p:cNvPr>
          <p:cNvSpPr/>
          <p:nvPr/>
        </p:nvSpPr>
        <p:spPr>
          <a:xfrm>
            <a:off x="4581033" y="1090677"/>
            <a:ext cx="2012552" cy="3395625"/>
          </a:xfrm>
          <a:prstGeom prst="rect">
            <a:avLst/>
          </a:prstGeom>
          <a:solidFill>
            <a:srgbClr val="FFF2C9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1" name="TekstSylinder 30">
            <a:extLst>
              <a:ext uri="{FF2B5EF4-FFF2-40B4-BE49-F238E27FC236}">
                <a16:creationId xmlns:a16="http://schemas.microsoft.com/office/drawing/2014/main" id="{574B174E-94D7-4EBB-A493-973E4BE346FD}"/>
              </a:ext>
            </a:extLst>
          </p:cNvPr>
          <p:cNvSpPr txBox="1"/>
          <p:nvPr/>
        </p:nvSpPr>
        <p:spPr>
          <a:xfrm>
            <a:off x="4695184" y="1519178"/>
            <a:ext cx="194473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u="sng" dirty="0"/>
              <a:t>§ 29: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/>
              <a:t>Høring oppsummeres, endelig forvaltningsplan og tiltaksprogram ferdigstilles.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/>
              <a:t>Vedtak i fylkestingene i de berørte områder.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/>
              <a:t>Vedtatt oppdatert vannforvaltningsplan oversendes til Miljødirektoratet </a:t>
            </a:r>
            <a:r>
              <a:rPr lang="nb-NO" sz="1000" b="1" i="1" dirty="0"/>
              <a:t>senest 30. sept 2021.</a:t>
            </a:r>
          </a:p>
        </p:txBody>
      </p:sp>
      <p:sp>
        <p:nvSpPr>
          <p:cNvPr id="32" name="Rektangel 31">
            <a:extLst>
              <a:ext uri="{FF2B5EF4-FFF2-40B4-BE49-F238E27FC236}">
                <a16:creationId xmlns:a16="http://schemas.microsoft.com/office/drawing/2014/main" id="{F2F45CD3-764C-46A9-81ED-2FD4552C738A}"/>
              </a:ext>
            </a:extLst>
          </p:cNvPr>
          <p:cNvSpPr/>
          <p:nvPr/>
        </p:nvSpPr>
        <p:spPr>
          <a:xfrm>
            <a:off x="6643506" y="1085942"/>
            <a:ext cx="979881" cy="3395625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3" name="TekstSylinder 32">
            <a:extLst>
              <a:ext uri="{FF2B5EF4-FFF2-40B4-BE49-F238E27FC236}">
                <a16:creationId xmlns:a16="http://schemas.microsoft.com/office/drawing/2014/main" id="{C22BC21E-BC36-451B-82F9-A91FEC0C12DD}"/>
              </a:ext>
            </a:extLst>
          </p:cNvPr>
          <p:cNvSpPr txBox="1"/>
          <p:nvPr/>
        </p:nvSpPr>
        <p:spPr>
          <a:xfrm>
            <a:off x="6683617" y="1411457"/>
            <a:ext cx="9892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900" u="sng" dirty="0"/>
              <a:t>§ 29:</a:t>
            </a:r>
          </a:p>
          <a:p>
            <a:r>
              <a:rPr lang="nb-NO" sz="900" dirty="0"/>
              <a:t>Berørte direktorater sikrer at nasjonale føringer er fulgt opp, og at forskriftens krav er fulgt. </a:t>
            </a:r>
          </a:p>
          <a:p>
            <a:endParaRPr lang="nb-NO" sz="900" dirty="0"/>
          </a:p>
          <a:p>
            <a:r>
              <a:rPr lang="nb-NO" sz="900" dirty="0"/>
              <a:t>Sender sin tilråding til KLD </a:t>
            </a:r>
            <a:r>
              <a:rPr lang="nb-NO" sz="900" b="1" i="1" dirty="0"/>
              <a:t>senest 31. desember 2021.</a:t>
            </a:r>
          </a:p>
          <a:p>
            <a:endParaRPr lang="nb-NO" sz="900" dirty="0"/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320CCE2A-E107-46CC-BE47-07C23E597607}"/>
              </a:ext>
            </a:extLst>
          </p:cNvPr>
          <p:cNvSpPr/>
          <p:nvPr/>
        </p:nvSpPr>
        <p:spPr>
          <a:xfrm>
            <a:off x="7731722" y="1090676"/>
            <a:ext cx="979881" cy="3395625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359EA15A-CC42-4E90-AF60-71DF079B36B4}"/>
              </a:ext>
            </a:extLst>
          </p:cNvPr>
          <p:cNvSpPr txBox="1"/>
          <p:nvPr/>
        </p:nvSpPr>
        <p:spPr>
          <a:xfrm>
            <a:off x="7731722" y="2103958"/>
            <a:ext cx="9892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900" u="sng" dirty="0"/>
              <a:t>§ 29:</a:t>
            </a:r>
          </a:p>
          <a:p>
            <a:r>
              <a:rPr lang="nb-NO" sz="900" dirty="0"/>
              <a:t>Departements-godkjenning og rapportering til ESA </a:t>
            </a:r>
            <a:r>
              <a:rPr lang="nb-NO" sz="900" b="1" i="1" dirty="0"/>
              <a:t>senest 22. mars 2022.</a:t>
            </a:r>
          </a:p>
        </p:txBody>
      </p:sp>
      <p:sp>
        <p:nvSpPr>
          <p:cNvPr id="38" name="Pil: vinkeltegn 37">
            <a:extLst>
              <a:ext uri="{FF2B5EF4-FFF2-40B4-BE49-F238E27FC236}">
                <a16:creationId xmlns:a16="http://schemas.microsoft.com/office/drawing/2014/main" id="{15748C09-9EF5-4BB4-AE41-744825E663AC}"/>
              </a:ext>
            </a:extLst>
          </p:cNvPr>
          <p:cNvSpPr/>
          <p:nvPr/>
        </p:nvSpPr>
        <p:spPr>
          <a:xfrm>
            <a:off x="3317403" y="2131668"/>
            <a:ext cx="252017" cy="867905"/>
          </a:xfrm>
          <a:prstGeom prst="chevron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1"/>
              </a:solidFill>
            </a:endParaRPr>
          </a:p>
        </p:txBody>
      </p:sp>
      <p:sp>
        <p:nvSpPr>
          <p:cNvPr id="39" name="Pil: vinkeltegn 38">
            <a:extLst>
              <a:ext uri="{FF2B5EF4-FFF2-40B4-BE49-F238E27FC236}">
                <a16:creationId xmlns:a16="http://schemas.microsoft.com/office/drawing/2014/main" id="{CEF46D3F-E631-4DEE-8576-87D7439AD277}"/>
              </a:ext>
            </a:extLst>
          </p:cNvPr>
          <p:cNvSpPr/>
          <p:nvPr/>
        </p:nvSpPr>
        <p:spPr>
          <a:xfrm>
            <a:off x="4445653" y="2131669"/>
            <a:ext cx="252017" cy="867905"/>
          </a:xfrm>
          <a:prstGeom prst="chevron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1"/>
              </a:solidFill>
            </a:endParaRPr>
          </a:p>
        </p:txBody>
      </p:sp>
      <p:sp>
        <p:nvSpPr>
          <p:cNvPr id="40" name="Pil: vinkeltegn 39">
            <a:extLst>
              <a:ext uri="{FF2B5EF4-FFF2-40B4-BE49-F238E27FC236}">
                <a16:creationId xmlns:a16="http://schemas.microsoft.com/office/drawing/2014/main" id="{115FCE28-1FE6-430C-B097-4EF383169525}"/>
              </a:ext>
            </a:extLst>
          </p:cNvPr>
          <p:cNvSpPr/>
          <p:nvPr/>
        </p:nvSpPr>
        <p:spPr>
          <a:xfrm>
            <a:off x="6507585" y="2131670"/>
            <a:ext cx="211530" cy="867905"/>
          </a:xfrm>
          <a:prstGeom prst="chevron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1"/>
              </a:solidFill>
            </a:endParaRPr>
          </a:p>
        </p:txBody>
      </p:sp>
      <p:sp>
        <p:nvSpPr>
          <p:cNvPr id="41" name="Pil: vinkeltegn 40">
            <a:extLst>
              <a:ext uri="{FF2B5EF4-FFF2-40B4-BE49-F238E27FC236}">
                <a16:creationId xmlns:a16="http://schemas.microsoft.com/office/drawing/2014/main" id="{3099801F-E214-48F2-9B2F-BA6C876C302C}"/>
              </a:ext>
            </a:extLst>
          </p:cNvPr>
          <p:cNvSpPr/>
          <p:nvPr/>
        </p:nvSpPr>
        <p:spPr>
          <a:xfrm>
            <a:off x="7577735" y="2131670"/>
            <a:ext cx="211530" cy="867905"/>
          </a:xfrm>
          <a:prstGeom prst="chevron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286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VAnnNasjonal">
      <a:dk1>
        <a:sysClr val="windowText" lastClr="000000"/>
      </a:dk1>
      <a:lt1>
        <a:sysClr val="window" lastClr="FFFFFF"/>
      </a:lt1>
      <a:dk2>
        <a:srgbClr val="455587"/>
      </a:dk2>
      <a:lt2>
        <a:srgbClr val="E7E6E6"/>
      </a:lt2>
      <a:accent1>
        <a:srgbClr val="004990"/>
      </a:accent1>
      <a:accent2>
        <a:srgbClr val="F5866C"/>
      </a:accent2>
      <a:accent3>
        <a:srgbClr val="BFB6AD"/>
      </a:accent3>
      <a:accent4>
        <a:srgbClr val="FFEA53"/>
      </a:accent4>
      <a:accent5>
        <a:srgbClr val="009DDC"/>
      </a:accent5>
      <a:accent6>
        <a:srgbClr val="73C167"/>
      </a:accent6>
      <a:hlink>
        <a:srgbClr val="0563C1"/>
      </a:hlink>
      <a:folHlink>
        <a:srgbClr val="954F72"/>
      </a:folHlink>
    </a:clrScheme>
    <a:fontScheme name="Vann til Fjord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mal_Nasjonal.potx" id="{DA2C5A40-23CE-4F91-86F0-BDDB9A92CABC}" vid="{C3A25232-7F95-4DFA-BB08-4B3B2D27060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dc15e87e6184dc285cecc59dfe3e409 xmlns="99b93dda-0db1-4804-bcd9-79ac3408f7b3">
      <Terms xmlns="http://schemas.microsoft.com/office/infopath/2007/PartnerControls"/>
    </gdc15e87e6184dc285cecc59dfe3e409>
    <TaxCatchAll xmlns="99b93dda-0db1-4804-bcd9-79ac3408f7b3"/>
    <a707137999d24c5390df78a72943486a xmlns="99b93dda-0db1-4804-bcd9-79ac3408f7b3">
      <Terms xmlns="http://schemas.microsoft.com/office/infopath/2007/PartnerControls"/>
    </a707137999d24c5390df78a72943486a>
    <AvtaltDato xmlns="99b93dda-0db1-4804-bcd9-79ac3408f7b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Miljødirektoratet Dokument" ma:contentTypeID="0x010100D14BD004BF1C4459B890F3727F0925800030788E1E5F06E4499248722442C9E1E2" ma:contentTypeVersion="4" ma:contentTypeDescription="Opprett et nytt dokument. " ma:contentTypeScope="" ma:versionID="31d2f06e1319184035b49374dedadd14">
  <xsd:schema xmlns:xsd="http://www.w3.org/2001/XMLSchema" xmlns:xs="http://www.w3.org/2001/XMLSchema" xmlns:p="http://schemas.microsoft.com/office/2006/metadata/properties" xmlns:ns2="99b93dda-0db1-4804-bcd9-79ac3408f7b3" targetNamespace="http://schemas.microsoft.com/office/2006/metadata/properties" ma:root="true" ma:fieldsID="4b39a69652e56cca026e8bfba402999b" ns2:_="">
    <xsd:import namespace="99b93dda-0db1-4804-bcd9-79ac3408f7b3"/>
    <xsd:element name="properties">
      <xsd:complexType>
        <xsd:sequence>
          <xsd:element name="documentManagement">
            <xsd:complexType>
              <xsd:all>
                <xsd:element ref="ns2:gdc15e87e6184dc285cecc59dfe3e409" minOccurs="0"/>
                <xsd:element ref="ns2:TaxCatchAll" minOccurs="0"/>
                <xsd:element ref="ns2:TaxCatchAllLabel" minOccurs="0"/>
                <xsd:element ref="ns2:a707137999d24c5390df78a72943486a" minOccurs="0"/>
                <xsd:element ref="ns2:AvtaltDato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b93dda-0db1-4804-bcd9-79ac3408f7b3" elementFormDefault="qualified">
    <xsd:import namespace="http://schemas.microsoft.com/office/2006/documentManagement/types"/>
    <xsd:import namespace="http://schemas.microsoft.com/office/infopath/2007/PartnerControls"/>
    <xsd:element name="gdc15e87e6184dc285cecc59dfe3e409" ma:index="8" nillable="true" ma:taxonomy="true" ma:internalName="gdc15e87e6184dc285cecc59dfe3e409" ma:taxonomyFieldName="Dokumentkategori" ma:displayName="Dokumentkategori" ma:default="" ma:fieldId="{0dc15e87-e618-4dc2-85ce-cc59dfe3e409}" ma:taxonomyMulti="true" ma:sspId="f3010fb3-0ead-40f9-8418-3186255a05f9" ma:termSetId="53e1fc6a-97c5-4630-8402-445232887b9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2cfde667-d558-410f-b5a7-2685eeb06825}" ma:internalName="TaxCatchAll" ma:showField="CatchAllData" ma:web="ada09396-64d3-45b3-9bf8-676672b382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2cfde667-d558-410f-b5a7-2685eeb06825}" ma:internalName="TaxCatchAllLabel" ma:readOnly="true" ma:showField="CatchAllDataLabel" ma:web="ada09396-64d3-45b3-9bf8-676672b382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707137999d24c5390df78a72943486a" ma:index="12" nillable="true" ma:taxonomy="true" ma:internalName="a707137999d24c5390df78a72943486a" ma:taxonomyFieldName="Stikkord" ma:displayName="Stikkord" ma:readOnly="false" ma:default="" ma:fieldId="{a7071379-99d2-4c53-90df-78a72943486a}" ma:taxonomyMulti="true" ma:sspId="f3010fb3-0ead-40f9-8418-3186255a05f9" ma:termSetId="5b9839b4-4137-4aaf-bfa7-b3e208cd477c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AvtaltDato" ma:index="14" nillable="true" ma:displayName="Avtalt dato" ma:format="DateOnly" ma:indexed="true" ma:internalName="AvtaltDato" ma:readOnly="fals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f3010fb3-0ead-40f9-8418-3186255a05f9" ContentTypeId="0x010100D14BD004BF1C4459B890F3727F092580" PreviousValue="false"/>
</file>

<file path=customXml/itemProps1.xml><?xml version="1.0" encoding="utf-8"?>
<ds:datastoreItem xmlns:ds="http://schemas.openxmlformats.org/officeDocument/2006/customXml" ds:itemID="{E0FAAD73-44C4-45AC-A32E-11452597397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995433A-23B7-4EF9-9ABB-39269876C8AA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dcmitype/"/>
    <ds:schemaRef ds:uri="99b93dda-0db1-4804-bcd9-79ac3408f7b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2B5C7AA-5E8F-447E-9B5E-E4E114279C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b93dda-0db1-4804-bcd9-79ac3408f7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E6E47001-CC76-40A2-A80F-5320FE04A9D9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PPTmal_Nasjonal</Template>
  <TotalTime>3767</TotalTime>
  <Words>280</Words>
  <Application>Microsoft Office PowerPoint</Application>
  <PresentationFormat>Skjermfremvisning (16:9)</PresentationFormat>
  <Paragraphs>81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Franklin Gothic Book</vt:lpstr>
      <vt:lpstr>Wingdings</vt:lpstr>
      <vt:lpstr>Office-tema</vt:lpstr>
      <vt:lpstr>PowerPoint-presentasjon</vt:lpstr>
    </vt:vector>
  </TitlesOfParts>
  <Company>Miljødirektoratet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Lise Sørensen</dc:creator>
  <cp:lastModifiedBy>Stuen, Odd Henning</cp:lastModifiedBy>
  <cp:revision>357</cp:revision>
  <dcterms:created xsi:type="dcterms:W3CDTF">2016-03-31T12:41:00Z</dcterms:created>
  <dcterms:modified xsi:type="dcterms:W3CDTF">2020-04-14T08:26:36Z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0x010100D14BD004BF1C4459B890F3727F0925800030788E1E5F06E4499248722442C9E1E2</vt:lpwstr>
  </property>
  <property fmtid="{D5CDD505-2E9C-101B-9397-08002B2CF9AE}" pid="3" name="Stikkord">
    <vt:lpwstr/>
  </property>
  <property fmtid="{D5CDD505-2E9C-101B-9397-08002B2CF9AE}" pid="4" name="Dokumentkategori">
    <vt:lpwstr/>
  </property>
</Properties>
</file>